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259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apitel 1" id="{3C2243A1-FEE3-4D99-993E-15FD330054D7}">
          <p14:sldIdLst>
            <p14:sldId id="256"/>
            <p14:sldId id="257"/>
            <p14:sldId id="258"/>
            <p14:sldId id="260"/>
            <p14:sldId id="261"/>
            <p14:sldId id="262"/>
            <p14:sldId id="265"/>
            <p14:sldId id="263"/>
            <p14:sldId id="264"/>
          </p14:sldIdLst>
        </p14:section>
        <p14:section name="Kapitel 2" id="{C7D18001-660B-4AA5-AE48-32C9F40D0C34}">
          <p14:sldIdLst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  <p14:section name="Kapitel 3" id="{38F4DADF-0920-4840-9F66-5F86E716BC53}">
          <p14:sldIdLst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Kapitel 4" id="{06A3AB3C-847A-4B74-965B-B6A1309C160B}">
          <p14:sldIdLst>
            <p14:sldId id="286"/>
            <p14:sldId id="287"/>
            <p14:sldId id="288"/>
            <p14:sldId id="289"/>
            <p14:sldId id="290"/>
            <p14:sldId id="291"/>
            <p14:sldId id="292"/>
          </p14:sldIdLst>
        </p14:section>
        <p14:section name="Kapitel 5" id="{2A816ACA-10C8-40D4-A27A-A6A661492BC7}">
          <p14:sldIdLst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</p14:sldIdLst>
        </p14:section>
        <p14:section name="Kapitel 6" id="{1694E1E3-5A91-4CF9-BAD7-B960761FB4CA}">
          <p14:sldIdLst>
            <p14:sldId id="306"/>
            <p14:sldId id="307"/>
            <p14:sldId id="308"/>
            <p14:sldId id="259"/>
            <p14:sldId id="309"/>
            <p14:sldId id="310"/>
            <p14:sldId id="311"/>
            <p14:sldId id="312"/>
            <p14:sldId id="31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89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352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9083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7658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272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23853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782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0236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04173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7430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7583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2183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7799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7845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070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62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4BE51-A7C1-47B4-8DE1-ABD5874B586A}" type="datetimeFigureOut">
              <a:rPr lang="de-AT" smtClean="0"/>
              <a:t>27.08.2024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98A1163-56CA-49D6-8131-4AEF7699950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360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Kapitel 1:</a:t>
            </a:r>
            <a:br>
              <a:rPr lang="de-AT" dirty="0"/>
            </a:br>
            <a:r>
              <a:rPr lang="de-AT" dirty="0"/>
              <a:t>Sozialstaat und soziale Gerechtigkeit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Grundlage des sozialen Ausgleichs</a:t>
            </a:r>
          </a:p>
          <a:p>
            <a:r>
              <a:rPr lang="de-AT" dirty="0"/>
              <a:t>Material M1</a:t>
            </a:r>
          </a:p>
        </p:txBody>
      </p:sp>
    </p:spTree>
    <p:extLst>
      <p:ext uri="{BB962C8B-B14F-4D97-AF65-F5344CB8AC3E}">
        <p14:creationId xmlns:p14="http://schemas.microsoft.com/office/powerpoint/2010/main" val="4072875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AT" dirty="0"/>
              <a:t>Kapitel 2:</a:t>
            </a:r>
            <a:br>
              <a:rPr lang="de-AT" dirty="0"/>
            </a:br>
            <a:r>
              <a:rPr lang="de-AT" dirty="0"/>
              <a:t>Ungleichheiten werden in die Wiege gelegt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Die Interpretation der „Great-Gatsby“-Kurve</a:t>
            </a:r>
          </a:p>
          <a:p>
            <a:r>
              <a:rPr lang="de-AT" dirty="0"/>
              <a:t>Material M6</a:t>
            </a:r>
          </a:p>
        </p:txBody>
      </p:sp>
    </p:spTree>
    <p:extLst>
      <p:ext uri="{BB962C8B-B14F-4D97-AF65-F5344CB8AC3E}">
        <p14:creationId xmlns:p14="http://schemas.microsoft.com/office/powerpoint/2010/main" val="2266385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E725697-3DF2-7FEC-DEE6-6F4776DD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297538"/>
            <a:ext cx="8911687" cy="1280890"/>
          </a:xfrm>
        </p:spPr>
        <p:txBody>
          <a:bodyPr/>
          <a:lstStyle/>
          <a:p>
            <a:r>
              <a:rPr lang="de-AT"/>
              <a:t>M2 – Berufe in den Familien</a:t>
            </a:r>
            <a:endParaRPr lang="de-AT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0394CA9-5F8E-4685-8637-00F78657A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1" t="15639" r="3572" b="4958"/>
          <a:stretch/>
        </p:blipFill>
        <p:spPr>
          <a:xfrm>
            <a:off x="1735494" y="1578428"/>
            <a:ext cx="9283958" cy="431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8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E725697-3DF2-7FEC-DEE6-6F4776DDF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313" y="297538"/>
            <a:ext cx="8911687" cy="1280890"/>
          </a:xfrm>
        </p:spPr>
        <p:txBody>
          <a:bodyPr/>
          <a:lstStyle/>
          <a:p>
            <a:r>
              <a:rPr lang="de-AT" dirty="0"/>
              <a:t>M4 – Great Gatsby-Kurve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A9AA53-BF2B-C0AB-5011-27F854EE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137" y="1021959"/>
            <a:ext cx="8093726" cy="56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75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FA9AA53-BF2B-C0AB-5011-27F854EEA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78" y="1614142"/>
            <a:ext cx="5303959" cy="372603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8A00A47-3306-946B-7B69-780F6F68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137" y="1602226"/>
            <a:ext cx="5732356" cy="3726031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</p:spPr>
      </p:pic>
      <p:sp>
        <p:nvSpPr>
          <p:cNvPr id="8" name="Titel 6">
            <a:extLst>
              <a:ext uri="{FF2B5EF4-FFF2-40B4-BE49-F238E27FC236}">
                <a16:creationId xmlns:a16="http://schemas.microsoft.com/office/drawing/2014/main" id="{8945D4BB-5563-F458-BE94-67F3D20CE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394" y="293536"/>
            <a:ext cx="8911687" cy="1280890"/>
          </a:xfrm>
        </p:spPr>
        <p:txBody>
          <a:bodyPr/>
          <a:lstStyle/>
          <a:p>
            <a:r>
              <a:rPr lang="de-AT" dirty="0"/>
              <a:t>M5 – Diagramm richtig interpretieren</a:t>
            </a:r>
          </a:p>
        </p:txBody>
      </p:sp>
    </p:spTree>
    <p:extLst>
      <p:ext uri="{BB962C8B-B14F-4D97-AF65-F5344CB8AC3E}">
        <p14:creationId xmlns:p14="http://schemas.microsoft.com/office/powerpoint/2010/main" val="3297790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389" y="4926428"/>
            <a:ext cx="3587653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Weitere Grafiken &amp; Diagramme zur Vertiefung</a:t>
            </a:r>
          </a:p>
        </p:txBody>
      </p:sp>
      <p:pic>
        <p:nvPicPr>
          <p:cNvPr id="7" name="Grafik 6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72EE1AB3-B1D1-8CA7-FAEA-875740B9E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284860"/>
            <a:ext cx="6416351" cy="628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AE9FD4CD-970D-15F0-9551-AC8C59D99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2" r="9125"/>
          <a:stretch/>
        </p:blipFill>
        <p:spPr>
          <a:xfrm>
            <a:off x="2118810" y="725100"/>
            <a:ext cx="8843755" cy="54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71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1AC5DBD-E10B-13D2-007C-477D09137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590" y="0"/>
            <a:ext cx="79096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6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Kapitel 3:</a:t>
            </a:r>
            <a:br>
              <a:rPr lang="de-AT" dirty="0"/>
            </a:br>
            <a:r>
              <a:rPr lang="de-AT" dirty="0"/>
              <a:t>Der Zufall der Geburt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Ungleichheiten im Zugang zu Bildung</a:t>
            </a:r>
          </a:p>
          <a:p>
            <a:r>
              <a:rPr lang="de-AT" dirty="0"/>
              <a:t>Material M10</a:t>
            </a:r>
          </a:p>
        </p:txBody>
      </p:sp>
    </p:spTree>
    <p:extLst>
      <p:ext uri="{BB962C8B-B14F-4D97-AF65-F5344CB8AC3E}">
        <p14:creationId xmlns:p14="http://schemas.microsoft.com/office/powerpoint/2010/main" val="4033167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84150B99-8B79-5AFA-BB28-C8485C98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796" y="-10886"/>
            <a:ext cx="7657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68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065C712F-3B79-B910-8A4E-F94BCF868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8" y="1432250"/>
            <a:ext cx="5871576" cy="43737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F33DA49-1796-D33B-AE66-68BEA9779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874" y="1432250"/>
            <a:ext cx="6257126" cy="364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2697F-EDCB-5594-B032-DEF8DF4E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de-AT" sz="3200"/>
              <a:t>Schokoladen Spiel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241E8E-CC9C-2B1E-04B5-05E0CE59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de-AT" sz="2000" dirty="0">
                <a:solidFill>
                  <a:schemeClr val="tx1"/>
                </a:solidFill>
              </a:rPr>
              <a:t>Reicht die Schokolade von vorne nach hinten weiter.</a:t>
            </a:r>
          </a:p>
          <a:p>
            <a:pPr mar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r>
              <a:rPr lang="de-AT" sz="2000" dirty="0" err="1">
                <a:solidFill>
                  <a:schemeClr val="tx1"/>
                </a:solidFill>
              </a:rPr>
              <a:t>Jede:r</a:t>
            </a:r>
            <a:r>
              <a:rPr lang="de-AT" sz="2000" dirty="0">
                <a:solidFill>
                  <a:schemeClr val="tx1"/>
                </a:solidFill>
              </a:rPr>
              <a:t> von euch kann sich ein beliebig großes Stück abbrechen.</a:t>
            </a:r>
          </a:p>
          <a:p>
            <a:endParaRPr lang="de-AT" sz="2000" dirty="0">
              <a:solidFill>
                <a:schemeClr val="tx1"/>
              </a:solidFill>
            </a:endParaRPr>
          </a:p>
        </p:txBody>
      </p:sp>
      <p:pic>
        <p:nvPicPr>
          <p:cNvPr id="9" name="Grafik 8" descr="Ein Bild, das Braun, Hellbraun, Schokolade enthält.&#10;&#10;Automatisch generierte Beschreibung">
            <a:extLst>
              <a:ext uri="{FF2B5EF4-FFF2-40B4-BE49-F238E27FC236}">
                <a16:creationId xmlns:a16="http://schemas.microsoft.com/office/drawing/2014/main" id="{258AD763-58C2-DC23-B21D-53F80929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r="6109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21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66B9E-FDD8-B103-10E6-07364DF1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de-AT" sz="4000" dirty="0"/>
              <a:t>Diskussionsfrage</a:t>
            </a:r>
          </a:p>
        </p:txBody>
      </p:sp>
      <p:pic>
        <p:nvPicPr>
          <p:cNvPr id="5" name="Picture 4" descr="Gummistiefel an der Hintertür">
            <a:extLst>
              <a:ext uri="{FF2B5EF4-FFF2-40B4-BE49-F238E27FC236}">
                <a16:creationId xmlns:a16="http://schemas.microsoft.com/office/drawing/2014/main" id="{7B0452BB-DF13-2D10-E8F2-CA0E80C03A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829" r="55691" b="-2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1C8B1-BF37-4EE7-25D8-93D3AFA6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200" dirty="0"/>
              <a:t>Berufswahl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sz="2800" b="1" dirty="0"/>
              <a:t>Wenn ich andere Schulen besuche als meine Eltern, kann das manchmal ein Vorteil sein, weil….</a:t>
            </a:r>
          </a:p>
        </p:txBody>
      </p:sp>
    </p:spTree>
    <p:extLst>
      <p:ext uri="{BB962C8B-B14F-4D97-AF65-F5344CB8AC3E}">
        <p14:creationId xmlns:p14="http://schemas.microsoft.com/office/powerpoint/2010/main" val="2067441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93D01E0-245E-999E-EBE5-489F92EC3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966" y="0"/>
            <a:ext cx="99700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3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F0EE485-6AAF-2440-A61C-224B04BC4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978" y="0"/>
            <a:ext cx="99420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9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D4167F7-CB14-51FC-4DD4-FA5564A65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225" y="0"/>
            <a:ext cx="10041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59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2837EE2-4689-8316-28D4-9211AB2F8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81" y="0"/>
            <a:ext cx="9929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4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0B82473-1892-6A1D-7CCF-1BC4588E6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556" y="1171851"/>
            <a:ext cx="9841444" cy="409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20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0281ACD-805E-328C-8AC9-5D71479BA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391" y="789950"/>
            <a:ext cx="10349971" cy="52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77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E7FAEF4-7428-D472-95BA-7652991A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951" y="0"/>
            <a:ext cx="10352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2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30D6636-3440-6872-6182-A8A3B3040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213" y="866204"/>
            <a:ext cx="10214787" cy="512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46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CEB8B96-B659-3BFC-6477-0AD6849C7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36" y="0"/>
            <a:ext cx="6143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65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70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5966B9E-FDD8-B103-10E6-07364DF1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de-AT" sz="4000" dirty="0"/>
              <a:t>1. Diskussionsfrage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8" name="Picture 4" descr="Roter Spielzeugmensch vor zwei Reihen weißer Figuren">
            <a:extLst>
              <a:ext uri="{FF2B5EF4-FFF2-40B4-BE49-F238E27FC236}">
                <a16:creationId xmlns:a16="http://schemas.microsoft.com/office/drawing/2014/main" id="{BECB7916-1886-8356-9581-F84CB642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61" r="2565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1C8B1-BF37-4EE7-25D8-93D3AFA6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3000" dirty="0"/>
              <a:t>Ungerechtigkeit</a:t>
            </a:r>
          </a:p>
          <a:p>
            <a:pPr marL="0" indent="0">
              <a:buNone/>
            </a:pPr>
            <a:endParaRPr lang="de-AT" dirty="0"/>
          </a:p>
          <a:p>
            <a:endParaRPr lang="de-AT" dirty="0"/>
          </a:p>
          <a:p>
            <a:endParaRPr lang="de-AT" dirty="0"/>
          </a:p>
          <a:p>
            <a:r>
              <a:rPr lang="de-AT" sz="2600" b="1" dirty="0"/>
              <a:t>In welchen Situationen habt ihr euch schon ungerecht behandelt gefühlt?</a:t>
            </a:r>
          </a:p>
        </p:txBody>
      </p:sp>
    </p:spTree>
    <p:extLst>
      <p:ext uri="{BB962C8B-B14F-4D97-AF65-F5344CB8AC3E}">
        <p14:creationId xmlns:p14="http://schemas.microsoft.com/office/powerpoint/2010/main" val="2467330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de-AT" dirty="0"/>
            </a:br>
            <a:r>
              <a:rPr lang="de-AT" dirty="0"/>
              <a:t>Kapitel 4: Einkommensunterschiede zwischen Männern und Frauen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Der „Gender Pay Gap“</a:t>
            </a:r>
          </a:p>
          <a:p>
            <a:r>
              <a:rPr lang="de-AT" dirty="0"/>
              <a:t>Material M1</a:t>
            </a:r>
          </a:p>
        </p:txBody>
      </p:sp>
    </p:spTree>
    <p:extLst>
      <p:ext uri="{BB962C8B-B14F-4D97-AF65-F5344CB8AC3E}">
        <p14:creationId xmlns:p14="http://schemas.microsoft.com/office/powerpoint/2010/main" val="2346978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66B9E-FDD8-B103-10E6-07364DF1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5731" y="4292082"/>
            <a:ext cx="2487168" cy="1946978"/>
          </a:xfrm>
        </p:spPr>
        <p:txBody>
          <a:bodyPr>
            <a:normAutofit/>
          </a:bodyPr>
          <a:lstStyle/>
          <a:p>
            <a:r>
              <a:rPr lang="de-AT" sz="2200" dirty="0"/>
              <a:t>M1 &amp; M2 – Reflexionsfragen zum Video (Partnerarbeit oder Plenum)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1C8B1-BF37-4EE7-25D8-93D3AFA6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933" y="2754157"/>
            <a:ext cx="6804596" cy="34849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sz="2000" dirty="0"/>
              <a:t>Reflexionsfragen:</a:t>
            </a:r>
          </a:p>
          <a:p>
            <a:r>
              <a:rPr lang="de-AT" b="1" dirty="0"/>
              <a:t>Welche Unterschiede gibt es in Bezug auf die ausgeübten Tätigkeiten zwischen Männern und Frauen?</a:t>
            </a:r>
          </a:p>
          <a:p>
            <a:endParaRPr lang="de-AT" b="1" dirty="0"/>
          </a:p>
          <a:p>
            <a:r>
              <a:rPr lang="de-AT" b="1" dirty="0"/>
              <a:t>Warum verlassen die Frauen plötzlich ihren Arbeitsplatz?</a:t>
            </a:r>
          </a:p>
          <a:p>
            <a:endParaRPr lang="de-AT" b="1" dirty="0"/>
          </a:p>
          <a:p>
            <a:r>
              <a:rPr lang="de-AT" b="1" dirty="0"/>
              <a:t>Wie endet der Film?</a:t>
            </a:r>
          </a:p>
          <a:p>
            <a:endParaRPr lang="de-AT" b="1" dirty="0"/>
          </a:p>
          <a:p>
            <a:r>
              <a:rPr lang="de-AT" b="1" dirty="0"/>
              <a:t>Welchen passenden Titel würdest du dem Film geben?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21AD2C-25C2-AFDA-B139-95E282BAB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99" y="478981"/>
            <a:ext cx="7675949" cy="191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22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2EB7B74-819E-B4F6-FED8-789999DE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180" y="4617612"/>
            <a:ext cx="2926661" cy="1280890"/>
          </a:xfrm>
        </p:spPr>
        <p:txBody>
          <a:bodyPr>
            <a:normAutofit fontScale="90000"/>
          </a:bodyPr>
          <a:lstStyle/>
          <a:p>
            <a:r>
              <a:rPr lang="de-AT" dirty="0"/>
              <a:t>M4 – </a:t>
            </a:r>
            <a:br>
              <a:rPr lang="de-AT" dirty="0"/>
            </a:br>
            <a:r>
              <a:rPr lang="de-AT" dirty="0" err="1"/>
              <a:t>Erklärtext</a:t>
            </a:r>
            <a:br>
              <a:rPr lang="de-AT" dirty="0"/>
            </a:br>
            <a:r>
              <a:rPr lang="de-AT" sz="2000" dirty="0"/>
              <a:t>als gedrucktes Arbeitsblatt oder als </a:t>
            </a:r>
            <a:r>
              <a:rPr lang="de-AT" sz="2000" dirty="0" err="1"/>
              <a:t>Beamer</a:t>
            </a:r>
            <a:r>
              <a:rPr lang="de-AT" sz="2000" dirty="0"/>
              <a:t>-Projektion</a:t>
            </a:r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CD34136-2321-2C15-3D42-E3C96B01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41" y="0"/>
            <a:ext cx="7808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34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966B9E-FDD8-B103-10E6-07364DF1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520" y="624110"/>
            <a:ext cx="6845092" cy="1280890"/>
          </a:xfrm>
        </p:spPr>
        <p:txBody>
          <a:bodyPr>
            <a:normAutofit/>
          </a:bodyPr>
          <a:lstStyle/>
          <a:p>
            <a:r>
              <a:rPr lang="de-AT" dirty="0"/>
              <a:t>Mögliche Lösungen M2 – Reflexionsfragen zum Video</a:t>
            </a:r>
          </a:p>
        </p:txBody>
      </p:sp>
      <p:pic>
        <p:nvPicPr>
          <p:cNvPr id="125" name="Picture 124" descr="Brille auf einem Buch">
            <a:extLst>
              <a:ext uri="{FF2B5EF4-FFF2-40B4-BE49-F238E27FC236}">
                <a16:creationId xmlns:a16="http://schemas.microsoft.com/office/drawing/2014/main" id="{FEFA207D-1708-8F83-6E9F-5A65162C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193" r="49525" b="-1"/>
          <a:stretch/>
        </p:blipFill>
        <p:spPr>
          <a:xfrm>
            <a:off x="20" y="1730"/>
            <a:ext cx="2720524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E1C8B1-BF37-4EE7-25D8-93D3AFA6C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667" y="2133600"/>
            <a:ext cx="6847944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de-AT" sz="1500"/>
          </a:p>
          <a:p>
            <a:pPr>
              <a:lnSpc>
                <a:spcPct val="90000"/>
              </a:lnSpc>
            </a:pPr>
            <a:r>
              <a:rPr lang="de-AT" sz="1500" b="1"/>
              <a:t>Welche Unterschiede gibt es in Bezug auf die ausgeübten Tätigkeiten zwischen Männern und Frauen? </a:t>
            </a:r>
            <a:r>
              <a:rPr lang="de-AT" sz="1500">
                <a:sym typeface="Wingdings" panose="05000000000000000000" pitchFamily="2" charset="2"/>
              </a:rPr>
              <a:t> </a:t>
            </a:r>
            <a:r>
              <a:rPr lang="de-AT" sz="1500"/>
              <a:t>Es gibt keinen Unterschied, sie üben die gleichen Tätigkeiten aus</a:t>
            </a:r>
          </a:p>
          <a:p>
            <a:pPr>
              <a:lnSpc>
                <a:spcPct val="90000"/>
              </a:lnSpc>
            </a:pPr>
            <a:endParaRPr lang="de-AT" sz="1500" b="1"/>
          </a:p>
          <a:p>
            <a:pPr>
              <a:lnSpc>
                <a:spcPct val="90000"/>
              </a:lnSpc>
            </a:pPr>
            <a:r>
              <a:rPr lang="de-AT" sz="1500" b="1"/>
              <a:t>Warum verlassen die Frauen plötzlich ihren Arbeitsplatz? </a:t>
            </a:r>
            <a:br>
              <a:rPr lang="de-AT" sz="1500" b="1"/>
            </a:br>
            <a:r>
              <a:rPr lang="de-AT" sz="1500">
                <a:sym typeface="Wingdings" panose="05000000000000000000" pitchFamily="2" charset="2"/>
              </a:rPr>
              <a:t></a:t>
            </a:r>
            <a:r>
              <a:rPr lang="de-AT" sz="1500"/>
              <a:t> Das Stundeneinkommen liegt in Österreich deutlich unter dem der Männer, auch wenn sie gleiche Arbeit verrichten</a:t>
            </a:r>
          </a:p>
          <a:p>
            <a:pPr>
              <a:lnSpc>
                <a:spcPct val="90000"/>
              </a:lnSpc>
            </a:pPr>
            <a:endParaRPr lang="de-AT" sz="1500" b="1"/>
          </a:p>
          <a:p>
            <a:pPr>
              <a:lnSpc>
                <a:spcPct val="90000"/>
              </a:lnSpc>
            </a:pPr>
            <a:r>
              <a:rPr lang="de-AT" sz="1500" b="1"/>
              <a:t>Wie endet der Film? </a:t>
            </a:r>
            <a:r>
              <a:rPr lang="de-AT" sz="1500">
                <a:sym typeface="Wingdings" panose="05000000000000000000" pitchFamily="2" charset="2"/>
              </a:rPr>
              <a:t> Das Ende bleibt offen</a:t>
            </a:r>
            <a:endParaRPr lang="de-AT" sz="1500"/>
          </a:p>
          <a:p>
            <a:pPr>
              <a:lnSpc>
                <a:spcPct val="90000"/>
              </a:lnSpc>
            </a:pPr>
            <a:endParaRPr lang="de-AT" sz="1500" b="1"/>
          </a:p>
          <a:p>
            <a:pPr>
              <a:lnSpc>
                <a:spcPct val="90000"/>
              </a:lnSpc>
            </a:pPr>
            <a:r>
              <a:rPr lang="de-AT" sz="1500" b="1"/>
              <a:t>Welchen passenden Titel würdest du dem Film geben? </a:t>
            </a:r>
            <a:r>
              <a:rPr lang="de-AT" sz="1500"/>
              <a:t>-&gt; offen, die AK betitelt den Kurzfilm mit „Frauen verdienen mehr“</a:t>
            </a:r>
          </a:p>
        </p:txBody>
      </p:sp>
    </p:spTree>
    <p:extLst>
      <p:ext uri="{BB962C8B-B14F-4D97-AF65-F5344CB8AC3E}">
        <p14:creationId xmlns:p14="http://schemas.microsoft.com/office/powerpoint/2010/main" val="3616493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168" y="195807"/>
            <a:ext cx="9213832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Weitere Grafiken &amp; Diagramme zur Vertiefung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CECE1C-DD63-4758-89E5-7012C973E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675" y="1299725"/>
            <a:ext cx="8409325" cy="555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73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60" y="233129"/>
            <a:ext cx="9213832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Gehaltseinbußen für Frauen nach der Geburt des ersten Kindes im Ländervergleich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2BC85B8-2D9F-BCAB-E7EF-EF8B0B7D2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8" t="6480"/>
          <a:stretch/>
        </p:blipFill>
        <p:spPr>
          <a:xfrm>
            <a:off x="227045" y="1716832"/>
            <a:ext cx="5868955" cy="407482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72D1422-4A21-495B-A371-F7B5D00E42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76"/>
          <a:stretch/>
        </p:blipFill>
        <p:spPr>
          <a:xfrm>
            <a:off x="6192887" y="1716832"/>
            <a:ext cx="5930689" cy="407482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7680D33-A226-061F-DF1E-6EAAD0C8CB24}"/>
              </a:ext>
            </a:extLst>
          </p:cNvPr>
          <p:cNvSpPr txBox="1">
            <a:spLocks/>
          </p:cNvSpPr>
          <p:nvPr/>
        </p:nvSpPr>
        <p:spPr>
          <a:xfrm>
            <a:off x="9906000" y="6424714"/>
            <a:ext cx="2286000" cy="36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AT" sz="1400" dirty="0"/>
              <a:t>Q: </a:t>
            </a:r>
            <a:r>
              <a:rPr lang="de-AT" sz="1400" dirty="0" err="1"/>
              <a:t>Kleven</a:t>
            </a:r>
            <a:r>
              <a:rPr lang="de-AT" sz="1400" dirty="0"/>
              <a:t> et al. 2019</a:t>
            </a:r>
          </a:p>
        </p:txBody>
      </p:sp>
    </p:spTree>
    <p:extLst>
      <p:ext uri="{BB962C8B-B14F-4D97-AF65-F5344CB8AC3E}">
        <p14:creationId xmlns:p14="http://schemas.microsoft.com/office/powerpoint/2010/main" val="3799353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858" y="161381"/>
            <a:ext cx="9213832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Durchschnittliche Bruttostundenverdienste nach Branche und Geschlecht 2018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7680D33-A226-061F-DF1E-6EAAD0C8CB24}"/>
              </a:ext>
            </a:extLst>
          </p:cNvPr>
          <p:cNvSpPr txBox="1">
            <a:spLocks/>
          </p:cNvSpPr>
          <p:nvPr/>
        </p:nvSpPr>
        <p:spPr>
          <a:xfrm>
            <a:off x="9906000" y="6424714"/>
            <a:ext cx="2286000" cy="362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AT" sz="1400" dirty="0"/>
              <a:t>Q: Statistik Austria (2018) </a:t>
            </a:r>
          </a:p>
        </p:txBody>
      </p:sp>
      <p:pic>
        <p:nvPicPr>
          <p:cNvPr id="10" name="Grafik 9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03AF5D8F-C23D-17DC-632C-1E5EE53AB6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2"/>
          <a:stretch/>
        </p:blipFill>
        <p:spPr>
          <a:xfrm>
            <a:off x="613797" y="2034073"/>
            <a:ext cx="10765262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3489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Kapitel 5: Bezahlte und unbezahlte 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Wer übernimmt welche Aufgaben und warum</a:t>
            </a:r>
          </a:p>
          <a:p>
            <a:r>
              <a:rPr lang="de-AT" dirty="0"/>
              <a:t>Material M4 – zur zweiten Unterrichtseinheit</a:t>
            </a:r>
          </a:p>
        </p:txBody>
      </p:sp>
    </p:spTree>
    <p:extLst>
      <p:ext uri="{BB962C8B-B14F-4D97-AF65-F5344CB8AC3E}">
        <p14:creationId xmlns:p14="http://schemas.microsoft.com/office/powerpoint/2010/main" val="39122192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57" y="251790"/>
            <a:ext cx="9493750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M1 – Tafelbild: </a:t>
            </a:r>
            <a:r>
              <a:rPr lang="de-AT" sz="2800" b="1" dirty="0"/>
              <a:t>Brainstorming</a:t>
            </a:r>
            <a:r>
              <a:rPr lang="de-AT" sz="2800" dirty="0"/>
              <a:t> in Einzelarbeit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9A3467-51AF-342D-D9DB-B3302139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7" t="8314" r="6443"/>
          <a:stretch/>
        </p:blipFill>
        <p:spPr>
          <a:xfrm>
            <a:off x="945330" y="1698170"/>
            <a:ext cx="6229638" cy="433099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1F750B1-B6F4-2149-25FD-744FFD467F2F}"/>
              </a:ext>
            </a:extLst>
          </p:cNvPr>
          <p:cNvSpPr txBox="1">
            <a:spLocks/>
          </p:cNvSpPr>
          <p:nvPr/>
        </p:nvSpPr>
        <p:spPr>
          <a:xfrm>
            <a:off x="7415403" y="2424374"/>
            <a:ext cx="440405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AT" sz="2400" dirty="0"/>
              <a:t>Zeichnet das Tafelbild (links) in euer Heft.</a:t>
            </a:r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  <a:p>
            <a:pPr marL="457200" indent="-457200">
              <a:buFont typeface="+mj-lt"/>
              <a:buAutoNum type="arabicPeriod"/>
            </a:pPr>
            <a:r>
              <a:rPr lang="de-AT" sz="2400" dirty="0"/>
              <a:t>Schreibt eure Gedanken zu den einzelnen Aussagen in die leeren Felder.</a:t>
            </a:r>
          </a:p>
          <a:p>
            <a:pPr marL="457200" indent="-457200">
              <a:buFont typeface="+mj-lt"/>
              <a:buAutoNum type="arabicPeriod"/>
            </a:pPr>
            <a:endParaRPr lang="de-AT" sz="2400" b="1" dirty="0"/>
          </a:p>
          <a:p>
            <a:pPr marL="457200" indent="-457200">
              <a:buFont typeface="+mj-lt"/>
              <a:buAutoNum type="arabicPeriod"/>
            </a:pPr>
            <a:endParaRPr lang="de-AT" sz="2400" b="1" dirty="0"/>
          </a:p>
          <a:p>
            <a:pPr marL="457200" indent="-457200">
              <a:buFont typeface="+mj-lt"/>
              <a:buAutoNum type="arabicPeriod"/>
            </a:pP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4287626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57" y="251790"/>
            <a:ext cx="9493750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M1 – Gruppenarbeit: </a:t>
            </a:r>
            <a:r>
              <a:rPr lang="de-AT" sz="2800" b="1" dirty="0"/>
              <a:t>Vier-Ecken-Gespräche</a:t>
            </a:r>
            <a:endParaRPr lang="de-AT" sz="28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B9A3467-51AF-342D-D9DB-B3302139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7" t="8314" r="6443"/>
          <a:stretch/>
        </p:blipFill>
        <p:spPr>
          <a:xfrm>
            <a:off x="945330" y="1698170"/>
            <a:ext cx="6229638" cy="433099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1F750B1-B6F4-2149-25FD-744FFD467F2F}"/>
              </a:ext>
            </a:extLst>
          </p:cNvPr>
          <p:cNvSpPr txBox="1">
            <a:spLocks/>
          </p:cNvSpPr>
          <p:nvPr/>
        </p:nvSpPr>
        <p:spPr>
          <a:xfrm>
            <a:off x="7535254" y="2148110"/>
            <a:ext cx="4476233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de-AT" sz="2000" dirty="0"/>
              <a:t>Zählt von 1 bis 4 durch und setzt euch anschließend in Gruppen zusammen. Die 1er gehen in die linke vordere Ecke des Klassenzimmers, die 2er rechts vorne usw. (siehe Grafik)</a:t>
            </a:r>
          </a:p>
          <a:p>
            <a:pPr marL="457200" indent="-457200">
              <a:buFont typeface="+mj-lt"/>
              <a:buAutoNum type="arabicPeriod"/>
            </a:pPr>
            <a:endParaRPr lang="de-AT" sz="2000" dirty="0"/>
          </a:p>
          <a:p>
            <a:pPr marL="457200" indent="-457200">
              <a:buFont typeface="+mj-lt"/>
              <a:buAutoNum type="arabicPeriod"/>
            </a:pPr>
            <a:r>
              <a:rPr lang="de-AT" sz="2000" dirty="0"/>
              <a:t>Was habt ihr in eure Felder geschrieben und weshalb? Tauscht euch in der Gruppe aus.</a:t>
            </a:r>
          </a:p>
          <a:p>
            <a:endParaRPr lang="de-AT" sz="2400" dirty="0"/>
          </a:p>
          <a:p>
            <a:endParaRPr lang="de-AT" sz="2400" dirty="0"/>
          </a:p>
          <a:p>
            <a:pPr marL="457200" indent="-457200">
              <a:buFont typeface="+mj-lt"/>
              <a:buAutoNum type="arabicPeriod"/>
            </a:pPr>
            <a:endParaRPr lang="de-AT" sz="24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9432603-AC16-1895-1FB5-32DC80830751}"/>
              </a:ext>
            </a:extLst>
          </p:cNvPr>
          <p:cNvSpPr txBox="1">
            <a:spLocks/>
          </p:cNvSpPr>
          <p:nvPr/>
        </p:nvSpPr>
        <p:spPr>
          <a:xfrm>
            <a:off x="1779564" y="2524762"/>
            <a:ext cx="1638340" cy="51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2400" dirty="0">
                <a:solidFill>
                  <a:srgbClr val="FF0000"/>
                </a:solidFill>
              </a:rPr>
              <a:t>Gruppe 1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50C0B65-10BF-6554-97AA-E7305C924A3E}"/>
              </a:ext>
            </a:extLst>
          </p:cNvPr>
          <p:cNvSpPr txBox="1">
            <a:spLocks/>
          </p:cNvSpPr>
          <p:nvPr/>
        </p:nvSpPr>
        <p:spPr>
          <a:xfrm>
            <a:off x="4657409" y="2531842"/>
            <a:ext cx="1638340" cy="51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2400" dirty="0">
                <a:solidFill>
                  <a:srgbClr val="00B0F0"/>
                </a:solidFill>
              </a:rPr>
              <a:t>Gruppe 2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C1D9BE8-B420-40A7-F34D-46937CB4A3DE}"/>
              </a:ext>
            </a:extLst>
          </p:cNvPr>
          <p:cNvSpPr txBox="1">
            <a:spLocks/>
          </p:cNvSpPr>
          <p:nvPr/>
        </p:nvSpPr>
        <p:spPr>
          <a:xfrm>
            <a:off x="1684870" y="5074451"/>
            <a:ext cx="1638340" cy="51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2400" dirty="0">
                <a:solidFill>
                  <a:srgbClr val="FFC000"/>
                </a:solidFill>
              </a:rPr>
              <a:t>Gruppe 3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9079DC-E9C1-3BC8-06EA-439F05842A07}"/>
              </a:ext>
            </a:extLst>
          </p:cNvPr>
          <p:cNvSpPr txBox="1">
            <a:spLocks/>
          </p:cNvSpPr>
          <p:nvPr/>
        </p:nvSpPr>
        <p:spPr>
          <a:xfrm>
            <a:off x="4657409" y="5074451"/>
            <a:ext cx="1638340" cy="51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sz="2400" dirty="0">
                <a:solidFill>
                  <a:srgbClr val="7030A0"/>
                </a:solidFill>
              </a:rPr>
              <a:t>Gruppe 4</a:t>
            </a:r>
          </a:p>
        </p:txBody>
      </p:sp>
    </p:spTree>
    <p:extLst>
      <p:ext uri="{BB962C8B-B14F-4D97-AF65-F5344CB8AC3E}">
        <p14:creationId xmlns:p14="http://schemas.microsoft.com/office/powerpoint/2010/main" val="302284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4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8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" name="Titel 1">
            <a:extLst>
              <a:ext uri="{FF2B5EF4-FFF2-40B4-BE49-F238E27FC236}">
                <a16:creationId xmlns:a16="http://schemas.microsoft.com/office/drawing/2014/main" id="{B8066872-3543-10FD-CD71-5D714E53D166}"/>
              </a:ext>
            </a:extLst>
          </p:cNvPr>
          <p:cNvSpPr txBox="1">
            <a:spLocks/>
          </p:cNvSpPr>
          <p:nvPr/>
        </p:nvSpPr>
        <p:spPr>
          <a:xfrm>
            <a:off x="6483096" y="624110"/>
            <a:ext cx="502151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200" dirty="0"/>
              <a:t>2. </a:t>
            </a:r>
            <a:r>
              <a:rPr lang="en-US" sz="4200" dirty="0" err="1"/>
              <a:t>Diskussionsfrage</a:t>
            </a:r>
            <a:endParaRPr lang="en-US" sz="42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Grafik 8" descr="Ein Bild, das Kleidung, Person, Schuhwerk, Menschen enthält.&#10;&#10;Automatisch generierte Beschreibung">
            <a:extLst>
              <a:ext uri="{FF2B5EF4-FFF2-40B4-BE49-F238E27FC236}">
                <a16:creationId xmlns:a16="http://schemas.microsoft.com/office/drawing/2014/main" id="{E0CD2297-B5DB-9F6F-F386-56B185A4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1" r="12767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114" name="Inhaltsplatzhalter 2">
            <a:extLst>
              <a:ext uri="{FF2B5EF4-FFF2-40B4-BE49-F238E27FC236}">
                <a16:creationId xmlns:a16="http://schemas.microsoft.com/office/drawing/2014/main" id="{8D2A55F1-8368-72AF-4483-5951E7FA233F}"/>
              </a:ext>
            </a:extLst>
          </p:cNvPr>
          <p:cNvSpPr txBox="1">
            <a:spLocks/>
          </p:cNvSpPr>
          <p:nvPr/>
        </p:nvSpPr>
        <p:spPr>
          <a:xfrm>
            <a:off x="6438192" y="2133600"/>
            <a:ext cx="517842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/>
              <a:t>Verteilungsgerechtigkeit</a:t>
            </a:r>
            <a:endParaRPr lang="en-US" sz="3000" dirty="0"/>
          </a:p>
          <a:p>
            <a:pPr marL="0" indent="0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b="1" dirty="0"/>
              <a:t>Wie </a:t>
            </a:r>
            <a:r>
              <a:rPr lang="en-US" sz="2600" b="1" dirty="0" err="1"/>
              <a:t>hätte</a:t>
            </a:r>
            <a:r>
              <a:rPr lang="en-US" sz="2600" b="1" dirty="0"/>
              <a:t> man die </a:t>
            </a:r>
            <a:r>
              <a:rPr lang="en-US" sz="2600" b="1" dirty="0" err="1"/>
              <a:t>Schokolade</a:t>
            </a:r>
            <a:r>
              <a:rPr lang="en-US" sz="2600" b="1" dirty="0"/>
              <a:t> </a:t>
            </a:r>
            <a:r>
              <a:rPr lang="en-US" sz="2600" b="1" dirty="0" err="1"/>
              <a:t>gerecht</a:t>
            </a:r>
            <a:r>
              <a:rPr lang="en-US" sz="2600" b="1" dirty="0"/>
              <a:t> </a:t>
            </a:r>
            <a:r>
              <a:rPr lang="en-US" sz="2600" b="1" dirty="0" err="1"/>
              <a:t>aufteilen</a:t>
            </a:r>
            <a:r>
              <a:rPr lang="en-US" sz="2600" b="1" dirty="0"/>
              <a:t> </a:t>
            </a:r>
            <a:r>
              <a:rPr lang="en-US" sz="2600" b="1" dirty="0" err="1"/>
              <a:t>können</a:t>
            </a:r>
            <a:r>
              <a:rPr lang="en-US" sz="26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28786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57" y="251790"/>
            <a:ext cx="9493750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M2 – </a:t>
            </a:r>
            <a:r>
              <a:rPr lang="de-AT" sz="2800" b="1" dirty="0"/>
              <a:t>Arbeitsauftrag: </a:t>
            </a:r>
            <a:r>
              <a:rPr lang="de-AT" sz="2800" dirty="0"/>
              <a:t>Einzel- oder Gruppenarbeit: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403CA02-99D4-7C24-6912-60E7A4DC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2" y="1384561"/>
            <a:ext cx="5911332" cy="532317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7DD7321-54DA-CBCC-391F-8A0C5F91C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94" y="1384561"/>
            <a:ext cx="5799365" cy="305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621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57" y="251790"/>
            <a:ext cx="9493750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M3 – </a:t>
            </a:r>
            <a:r>
              <a:rPr lang="de-AT" sz="2800" b="1" dirty="0"/>
              <a:t>Thesen: </a:t>
            </a:r>
            <a:r>
              <a:rPr lang="de-AT" sz="2800" dirty="0"/>
              <a:t>Nehmt auf den Plakaten zu den Aussagen Stellung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0225DFA-A6DF-D1C8-F8E8-AB14553CD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96" y="1532680"/>
            <a:ext cx="7816834" cy="499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172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60F4C970-7AAB-B30B-98C1-7B105BB5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57" y="251790"/>
            <a:ext cx="9493750" cy="1280890"/>
          </a:xfrm>
        </p:spPr>
        <p:txBody>
          <a:bodyPr>
            <a:noAutofit/>
          </a:bodyPr>
          <a:lstStyle/>
          <a:p>
            <a:pPr algn="ctr"/>
            <a:r>
              <a:rPr lang="de-AT" sz="2800" dirty="0"/>
              <a:t>Weitere Grafiken &amp; Diagramme zur Vertiefung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F1317C4-4401-E250-343C-7D15CB17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332" y="1324169"/>
            <a:ext cx="92106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63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6743B38F-2DF8-9D2C-22F2-B5F93D866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46" y="133350"/>
            <a:ext cx="9591675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2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96B510-5337-A0EB-7B5B-EF4B4B35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354" y="408214"/>
            <a:ext cx="93916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335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Kapitel 5 (II):Bezahlte und unbezahlte Arbeit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Ungleiche Verteilung unbezahlter Arbeit</a:t>
            </a:r>
          </a:p>
          <a:p>
            <a:r>
              <a:rPr lang="de-AT" dirty="0"/>
              <a:t>Material M4 – zur ersten Unterrichtseinheit</a:t>
            </a:r>
          </a:p>
        </p:txBody>
      </p:sp>
    </p:spTree>
    <p:extLst>
      <p:ext uri="{BB962C8B-B14F-4D97-AF65-F5344CB8AC3E}">
        <p14:creationId xmlns:p14="http://schemas.microsoft.com/office/powerpoint/2010/main" val="2483080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2697F-EDCB-5594-B032-DEF8DF4E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499" y="4648682"/>
            <a:ext cx="4545179" cy="1805383"/>
          </a:xfrm>
        </p:spPr>
        <p:txBody>
          <a:bodyPr>
            <a:normAutofit fontScale="90000"/>
          </a:bodyPr>
          <a:lstStyle/>
          <a:p>
            <a:pPr algn="ctr"/>
            <a:r>
              <a:rPr lang="de-AT" sz="3200" dirty="0"/>
              <a:t>M1</a:t>
            </a:r>
            <a:br>
              <a:rPr lang="de-AT" sz="3200" dirty="0"/>
            </a:br>
            <a:r>
              <a:rPr lang="de-AT" sz="3200" dirty="0"/>
              <a:t>Beispiele für unbezahlte </a:t>
            </a:r>
            <a:br>
              <a:rPr lang="de-AT" sz="3200" dirty="0"/>
            </a:br>
            <a:r>
              <a:rPr lang="de-AT" sz="3200" dirty="0"/>
              <a:t>Tätigkeiten im Haushalt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220C5D-825A-FFDE-7064-95DEF8CB5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728" y="0"/>
            <a:ext cx="6596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429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2697F-EDCB-5594-B032-DEF8DF4EF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 fontScale="90000"/>
          </a:bodyPr>
          <a:lstStyle/>
          <a:p>
            <a:r>
              <a:rPr lang="de-AT" sz="3200" dirty="0"/>
              <a:t>M1 – unbezahlte Tätigkeiten im Haushalt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B16ECB-1935-E099-196F-798495225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669" y="55476"/>
            <a:ext cx="10504331" cy="674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662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2EB7B74-819E-B4F6-FED8-789999DE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92" y="614780"/>
            <a:ext cx="4701024" cy="1280890"/>
          </a:xfrm>
        </p:spPr>
        <p:txBody>
          <a:bodyPr/>
          <a:lstStyle/>
          <a:p>
            <a:r>
              <a:rPr lang="de-AT" dirty="0"/>
              <a:t>Lösungsvorschlag – M3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35D3C9-4FF1-51CD-839D-59FF73B4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068" y="2024742"/>
            <a:ext cx="6239493" cy="452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404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72EB7B74-819E-B4F6-FED8-789999DE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92" y="614780"/>
            <a:ext cx="4701024" cy="1280890"/>
          </a:xfrm>
        </p:spPr>
        <p:txBody>
          <a:bodyPr/>
          <a:lstStyle/>
          <a:p>
            <a:r>
              <a:rPr lang="de-AT" dirty="0"/>
              <a:t>Lösung– M5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F118931-604F-3280-7C84-88C065579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598" y="0"/>
            <a:ext cx="5738689" cy="6858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19BBD4D9-C29B-E075-09AA-E47479661B53}"/>
              </a:ext>
            </a:extLst>
          </p:cNvPr>
          <p:cNvSpPr txBox="1">
            <a:spLocks/>
          </p:cNvSpPr>
          <p:nvPr/>
        </p:nvSpPr>
        <p:spPr>
          <a:xfrm>
            <a:off x="6659162" y="5711684"/>
            <a:ext cx="4388629" cy="8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dirty="0"/>
              <a:t>Geburt &amp; Kinderpflege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20510FB-594D-01E9-EE1F-9937F2D726DD}"/>
              </a:ext>
            </a:extLst>
          </p:cNvPr>
          <p:cNvSpPr txBox="1">
            <a:spLocks/>
          </p:cNvSpPr>
          <p:nvPr/>
        </p:nvSpPr>
        <p:spPr>
          <a:xfrm>
            <a:off x="7935101" y="3816014"/>
            <a:ext cx="1684125" cy="8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e-AT" dirty="0"/>
              <a:t>Teilzeit </a:t>
            </a:r>
            <a:br>
              <a:rPr lang="de-AT" dirty="0"/>
            </a:br>
            <a:r>
              <a:rPr lang="de-AT" dirty="0"/>
              <a:t>(-falle)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F26FAB0A-AFC9-90E9-6D98-D1965FA8E848}"/>
              </a:ext>
            </a:extLst>
          </p:cNvPr>
          <p:cNvSpPr txBox="1">
            <a:spLocks/>
          </p:cNvSpPr>
          <p:nvPr/>
        </p:nvSpPr>
        <p:spPr>
          <a:xfrm>
            <a:off x="7735879" y="2744029"/>
            <a:ext cx="1684125" cy="800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AT" sz="1400" dirty="0"/>
              <a:t>Traditionelle Rollenbilder</a:t>
            </a:r>
          </a:p>
        </p:txBody>
      </p:sp>
    </p:spTree>
    <p:extLst>
      <p:ext uri="{BB962C8B-B14F-4D97-AF65-F5344CB8AC3E}">
        <p14:creationId xmlns:p14="http://schemas.microsoft.com/office/powerpoint/2010/main" val="116045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72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C15E06B4-989A-1F40-6B2B-02007A858BC8}"/>
              </a:ext>
            </a:extLst>
          </p:cNvPr>
          <p:cNvSpPr txBox="1">
            <a:spLocks/>
          </p:cNvSpPr>
          <p:nvPr/>
        </p:nvSpPr>
        <p:spPr>
          <a:xfrm>
            <a:off x="6483096" y="624110"/>
            <a:ext cx="5021516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2. </a:t>
            </a:r>
            <a:r>
              <a:rPr lang="en-US" sz="4200" dirty="0" err="1"/>
              <a:t>Diskussionsfrage</a:t>
            </a:r>
            <a:endParaRPr lang="en-US" sz="42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15" name="Grafik 14" descr="Ein Bild, das Cartoon enthält.&#10;&#10;Automatisch generierte Beschreibung">
            <a:extLst>
              <a:ext uri="{FF2B5EF4-FFF2-40B4-BE49-F238E27FC236}">
                <a16:creationId xmlns:a16="http://schemas.microsoft.com/office/drawing/2014/main" id="{26219B02-B1B5-5215-7E82-70E41E222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3" r="139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D88DA2B-DE9A-B02C-0F03-EB444DDBB591}"/>
              </a:ext>
            </a:extLst>
          </p:cNvPr>
          <p:cNvSpPr txBox="1">
            <a:spLocks/>
          </p:cNvSpPr>
          <p:nvPr/>
        </p:nvSpPr>
        <p:spPr>
          <a:xfrm>
            <a:off x="6438190" y="2133600"/>
            <a:ext cx="5644953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err="1"/>
              <a:t>Benachteiligung</a:t>
            </a:r>
            <a:r>
              <a:rPr lang="en-US" sz="3000" dirty="0"/>
              <a:t> &amp; </a:t>
            </a:r>
            <a:r>
              <a:rPr lang="en-US" sz="3000" dirty="0" err="1"/>
              <a:t>Exklusion</a:t>
            </a:r>
            <a:endParaRPr lang="en-US" sz="3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600" b="1" dirty="0" err="1"/>
              <a:t>Welche</a:t>
            </a:r>
            <a:r>
              <a:rPr lang="en-US" sz="2600" b="1" dirty="0"/>
              <a:t> </a:t>
            </a:r>
            <a:r>
              <a:rPr lang="en-US" sz="2600" b="1" dirty="0" err="1"/>
              <a:t>Personen</a:t>
            </a:r>
            <a:r>
              <a:rPr lang="en-US" sz="2600" b="1" dirty="0"/>
              <a:t> </a:t>
            </a:r>
            <a:r>
              <a:rPr lang="en-US" sz="2600" b="1" dirty="0" err="1"/>
              <a:t>oder</a:t>
            </a:r>
            <a:r>
              <a:rPr lang="en-US" sz="2600" b="1" dirty="0"/>
              <a:t> </a:t>
            </a:r>
            <a:r>
              <a:rPr lang="en-US" sz="2600" b="1" dirty="0" err="1"/>
              <a:t>Personengruppen</a:t>
            </a:r>
            <a:r>
              <a:rPr lang="en-US" sz="2600" b="1" dirty="0"/>
              <a:t> </a:t>
            </a:r>
            <a:r>
              <a:rPr lang="en-US" sz="2600" b="1" dirty="0" err="1"/>
              <a:t>sind</a:t>
            </a:r>
            <a:r>
              <a:rPr lang="en-US" sz="2600" b="1" dirty="0"/>
              <a:t> in der Gesellschaft in </a:t>
            </a:r>
            <a:r>
              <a:rPr lang="en-US" sz="2600" b="1" dirty="0" err="1"/>
              <a:t>irgendeiner</a:t>
            </a:r>
            <a:r>
              <a:rPr lang="en-US" sz="2600" b="1" dirty="0"/>
              <a:t> Form </a:t>
            </a:r>
            <a:r>
              <a:rPr lang="en-US" sz="2600" b="1" dirty="0" err="1"/>
              <a:t>benachteiligt</a:t>
            </a:r>
            <a:r>
              <a:rPr lang="en-US" sz="2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2237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4A904-7AE5-E88F-5047-DEA91B4CAD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Kapitel 6: Erben - Wer hat, dem wird gegeben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F28AE-C401-75E1-6DD8-0B0B244F3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Foliensatz zur Unterrichtseinheit</a:t>
            </a:r>
          </a:p>
        </p:txBody>
      </p:sp>
    </p:spTree>
    <p:extLst>
      <p:ext uri="{BB962C8B-B14F-4D97-AF65-F5344CB8AC3E}">
        <p14:creationId xmlns:p14="http://schemas.microsoft.com/office/powerpoint/2010/main" val="4107550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E277C09-1631-558B-F9B6-B7D1349F1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069" y="675033"/>
            <a:ext cx="9329931" cy="57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130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9F30295-C5ED-5BC1-BD5D-A3E1463F3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074510"/>
            <a:ext cx="10782300" cy="4972050"/>
          </a:xfrm>
          <a:prstGeom prst="rect">
            <a:avLst/>
          </a:prstGeom>
        </p:spPr>
      </p:pic>
      <p:sp>
        <p:nvSpPr>
          <p:cNvPr id="6" name="Untertitel 2">
            <a:extLst>
              <a:ext uri="{FF2B5EF4-FFF2-40B4-BE49-F238E27FC236}">
                <a16:creationId xmlns:a16="http://schemas.microsoft.com/office/drawing/2014/main" id="{0AD790D3-34F4-D887-2E8A-4890C58BA58E}"/>
              </a:ext>
            </a:extLst>
          </p:cNvPr>
          <p:cNvSpPr txBox="1">
            <a:spLocks/>
          </p:cNvSpPr>
          <p:nvPr/>
        </p:nvSpPr>
        <p:spPr>
          <a:xfrm>
            <a:off x="2807934" y="1248215"/>
            <a:ext cx="1151507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>
                <a:solidFill>
                  <a:srgbClr val="FF0000"/>
                </a:solidFill>
              </a:rPr>
              <a:t>M1</a:t>
            </a:r>
          </a:p>
        </p:txBody>
      </p:sp>
    </p:spTree>
    <p:extLst>
      <p:ext uri="{BB962C8B-B14F-4D97-AF65-F5344CB8AC3E}">
        <p14:creationId xmlns:p14="http://schemas.microsoft.com/office/powerpoint/2010/main" val="772125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EE749B7-85CF-0C40-54A7-7C5382888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067" y="0"/>
            <a:ext cx="10090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782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71E5167-72D0-4CFA-644D-DD90BE819D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5" t="15660" r="16938"/>
          <a:stretch/>
        </p:blipFill>
        <p:spPr>
          <a:xfrm>
            <a:off x="0" y="1733159"/>
            <a:ext cx="4869466" cy="45918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870E6B2-78D1-59E0-9F6D-BFCCF2D51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86" y="1733159"/>
            <a:ext cx="7014514" cy="5124841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2AB3101D-B0DE-8A7A-F650-35B0D661529E}"/>
              </a:ext>
            </a:extLst>
          </p:cNvPr>
          <p:cNvSpPr txBox="1">
            <a:spLocks/>
          </p:cNvSpPr>
          <p:nvPr/>
        </p:nvSpPr>
        <p:spPr>
          <a:xfrm>
            <a:off x="1626834" y="232215"/>
            <a:ext cx="10819166" cy="112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800" b="1" dirty="0">
                <a:solidFill>
                  <a:srgbClr val="FF0000"/>
                </a:solidFill>
              </a:rPr>
              <a:t>M3: Wer hat, dem wird gegeben (Diagramme zum Lückentext)</a:t>
            </a:r>
          </a:p>
        </p:txBody>
      </p:sp>
    </p:spTree>
    <p:extLst>
      <p:ext uri="{BB962C8B-B14F-4D97-AF65-F5344CB8AC3E}">
        <p14:creationId xmlns:p14="http://schemas.microsoft.com/office/powerpoint/2010/main" val="24620898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A7AB639-2A4C-48B7-3601-4433AAD34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542925"/>
            <a:ext cx="10858500" cy="577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626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E1DB6E2B-1BD1-018B-2EBC-3C855A27B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0" y="0"/>
            <a:ext cx="11304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943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673AB251-B1F2-49ED-5202-ED53204A6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375" y="0"/>
            <a:ext cx="9335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575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A795B1E-FEBF-F11E-29A5-6E7167A0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90625"/>
            <a:ext cx="11049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725F1D7D-528E-703E-3B50-B08348E7D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915" y="0"/>
            <a:ext cx="6566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03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15754D9C-D6E4-C15D-71BB-FD5357548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86" y="577477"/>
            <a:ext cx="10007229" cy="5703045"/>
          </a:xfrm>
        </p:spPr>
      </p:pic>
    </p:spTree>
    <p:extLst>
      <p:ext uri="{BB962C8B-B14F-4D97-AF65-F5344CB8AC3E}">
        <p14:creationId xmlns:p14="http://schemas.microsoft.com/office/powerpoint/2010/main" val="14034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119BA9B5-3CAE-2E22-E23F-402CE6D236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"/>
          <a:stretch/>
        </p:blipFill>
        <p:spPr>
          <a:xfrm>
            <a:off x="5747657" y="0"/>
            <a:ext cx="6444343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72EB7B74-819E-B4F6-FED8-789999DEF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92" y="614780"/>
            <a:ext cx="3919842" cy="1280890"/>
          </a:xfrm>
        </p:spPr>
        <p:txBody>
          <a:bodyPr/>
          <a:lstStyle/>
          <a:p>
            <a:r>
              <a:rPr lang="de-AT" dirty="0"/>
              <a:t>Arbeitsblatt M2 Lösung</a:t>
            </a:r>
          </a:p>
        </p:txBody>
      </p:sp>
    </p:spTree>
    <p:extLst>
      <p:ext uri="{BB962C8B-B14F-4D97-AF65-F5344CB8AC3E}">
        <p14:creationId xmlns:p14="http://schemas.microsoft.com/office/powerpoint/2010/main" val="400422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C15A1D-926B-9BC4-749C-CC9F6C59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992" y="614780"/>
            <a:ext cx="3919842" cy="1280890"/>
          </a:xfrm>
        </p:spPr>
        <p:txBody>
          <a:bodyPr/>
          <a:lstStyle/>
          <a:p>
            <a:r>
              <a:rPr lang="de-AT" dirty="0"/>
              <a:t>Arbeitsblatt M3 Lösung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AC46355-7274-6FE7-D244-22B187E5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799" y="0"/>
            <a:ext cx="6031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031"/>
      </p:ext>
    </p:extLst>
  </p:cSld>
  <p:clrMapOvr>
    <a:masterClrMapping/>
  </p:clrMapOvr>
</p:sld>
</file>

<file path=ppt/theme/theme1.xml><?xml version="1.0" encoding="utf-8"?>
<a:theme xmlns:a="http://schemas.openxmlformats.org/drawingml/2006/main" name="Fetzen">
  <a:themeElements>
    <a:clrScheme name="Fetze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etze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etze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594</Words>
  <Application>Microsoft Office PowerPoint</Application>
  <PresentationFormat>Breitbild</PresentationFormat>
  <Paragraphs>104</Paragraphs>
  <Slides>58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58</vt:i4>
      </vt:variant>
    </vt:vector>
  </HeadingPairs>
  <TitlesOfParts>
    <vt:vector size="62" baseType="lpstr">
      <vt:lpstr>Arial</vt:lpstr>
      <vt:lpstr>Century Gothic</vt:lpstr>
      <vt:lpstr>Wingdings 3</vt:lpstr>
      <vt:lpstr>Fetzen</vt:lpstr>
      <vt:lpstr>Kapitel 1: Sozialstaat und soziale Gerechtigkeit</vt:lpstr>
      <vt:lpstr>Schokoladen Spiel</vt:lpstr>
      <vt:lpstr>1. Diskussionsfrage</vt:lpstr>
      <vt:lpstr>PowerPoint-Präsentation</vt:lpstr>
      <vt:lpstr>PowerPoint-Präsentation</vt:lpstr>
      <vt:lpstr>PowerPoint-Präsentation</vt:lpstr>
      <vt:lpstr>PowerPoint-Präsentation</vt:lpstr>
      <vt:lpstr>Arbeitsblatt M2 Lösung</vt:lpstr>
      <vt:lpstr>Arbeitsblatt M3 Lösung</vt:lpstr>
      <vt:lpstr>Kapitel 2: Ungleichheiten werden in die Wiege gelegt</vt:lpstr>
      <vt:lpstr>M2 – Berufe in den Familien</vt:lpstr>
      <vt:lpstr>M4 – Great Gatsby-Kurve</vt:lpstr>
      <vt:lpstr>M5 – Diagramm richtig interpretieren</vt:lpstr>
      <vt:lpstr>Weitere Grafiken &amp; Diagramme zur Vertiefung</vt:lpstr>
      <vt:lpstr>PowerPoint-Präsentation</vt:lpstr>
      <vt:lpstr>PowerPoint-Präsentation</vt:lpstr>
      <vt:lpstr>Kapitel 3: Der Zufall der Geburt</vt:lpstr>
      <vt:lpstr>PowerPoint-Präsentation</vt:lpstr>
      <vt:lpstr>PowerPoint-Präsentation</vt:lpstr>
      <vt:lpstr>Diskussionsfrage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Kapitel 4: Einkommensunterschiede zwischen Männern und Frauen</vt:lpstr>
      <vt:lpstr>M1 &amp; M2 – Reflexionsfragen zum Video (Partnerarbeit oder Plenum)</vt:lpstr>
      <vt:lpstr>M4 –  Erklärtext als gedrucktes Arbeitsblatt oder als Beamer-Projektion</vt:lpstr>
      <vt:lpstr>Mögliche Lösungen M2 – Reflexionsfragen zum Video</vt:lpstr>
      <vt:lpstr>Weitere Grafiken &amp; Diagramme zur Vertiefung</vt:lpstr>
      <vt:lpstr>Gehaltseinbußen für Frauen nach der Geburt des ersten Kindes im Ländervergleich</vt:lpstr>
      <vt:lpstr>Durchschnittliche Bruttostundenverdienste nach Branche und Geschlecht 2018</vt:lpstr>
      <vt:lpstr>Kapitel 5: Bezahlte und unbezahlte Arbeit</vt:lpstr>
      <vt:lpstr>M1 – Tafelbild: Brainstorming in Einzelarbeit</vt:lpstr>
      <vt:lpstr>M1 – Gruppenarbeit: Vier-Ecken-Gespräche</vt:lpstr>
      <vt:lpstr>M2 – Arbeitsauftrag: Einzel- oder Gruppenarbeit: </vt:lpstr>
      <vt:lpstr>M3 – Thesen: Nehmt auf den Plakaten zu den Aussagen Stellung</vt:lpstr>
      <vt:lpstr>Weitere Grafiken &amp; Diagramme zur Vertiefung</vt:lpstr>
      <vt:lpstr>PowerPoint-Präsentation</vt:lpstr>
      <vt:lpstr>PowerPoint-Präsentation</vt:lpstr>
      <vt:lpstr>Kapitel 5 (II):Bezahlte und unbezahlte Arbeit</vt:lpstr>
      <vt:lpstr>M1 Beispiele für unbezahlte  Tätigkeiten im Haushalt</vt:lpstr>
      <vt:lpstr>M1 – unbezahlte Tätigkeiten im Haushalt</vt:lpstr>
      <vt:lpstr>Lösungsvorschlag – M3</vt:lpstr>
      <vt:lpstr>Lösung– M5</vt:lpstr>
      <vt:lpstr>Kapitel 6: Erben - Wer hat, dem wird gegeben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Sozialstaat und soziale Gerechtigkeit</dc:title>
  <dc:creator>HILBRAND Vinzent</dc:creator>
  <cp:lastModifiedBy>HILBRAND Vinzent</cp:lastModifiedBy>
  <cp:revision>8</cp:revision>
  <dcterms:created xsi:type="dcterms:W3CDTF">2024-08-08T10:48:00Z</dcterms:created>
  <dcterms:modified xsi:type="dcterms:W3CDTF">2024-08-27T15:08:31Z</dcterms:modified>
</cp:coreProperties>
</file>